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Google Sans Medium"/>
      <p:regular r:id="rId31"/>
      <p:bold r:id="rId32"/>
      <p:italic r:id="rId33"/>
      <p:boldItalic r:id="rId34"/>
    </p:embeddedFont>
    <p:embeddedFont>
      <p:font typeface="Open Sans SemiBold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Mediu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Google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GoogleSansMedium-bold.fntdata"/><Relationship Id="rId13" Type="http://schemas.openxmlformats.org/officeDocument/2006/relationships/slide" Target="slides/slide8.xml"/><Relationship Id="rId35" Type="http://schemas.openxmlformats.org/officeDocument/2006/relationships/font" Target="fonts/OpenSa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GoogleSa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SemiBold-italic.fntdata"/><Relationship Id="rId14" Type="http://schemas.openxmlformats.org/officeDocument/2006/relationships/slide" Target="slides/slide9.xml"/><Relationship Id="rId36" Type="http://schemas.openxmlformats.org/officeDocument/2006/relationships/font" Target="fonts/OpenSansSemiBold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OpenSans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d03e5b7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d03e5b7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ed80ebc1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ed80ebc1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d03e5b75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d03e5b75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ed80ebc1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ed80ebc1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ed80ebc1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ed80ebc1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00de29c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800de29c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d03e5b75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d03e5b75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800de29c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800de29c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800de29c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800de29c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12f718f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12f718f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800de29c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800de29c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d03e5b75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d03e5b75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d03e5b75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d03e5b75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d03e5b75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d03e5b75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d03e5b75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d03e5b75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03e5b75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03e5b75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ed80ebc1c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ed80ebc1c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ed80ebc1c_1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ed80ebc1c_1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ed80ebc1c_1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ed80ebc1c_1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d03e5b75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d03e5b75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d03e5b7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d03e5b7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d03e5b75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d03e5b75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ed80ebc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ed80ebc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ed80ebc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ed80ebc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n.komal@iitg.ac.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/>
        </p:nvSpPr>
        <p:spPr>
          <a:xfrm>
            <a:off x="517675" y="1819738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FloralFusion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Komal Nirania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" name="Google Shape;72;p17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99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0" name="Google Shape;160;p26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332100" y="1522550"/>
            <a:ext cx="3745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Next, I sketched out paper wireframes for each screen in the webshop, keeping the user pain points about filtering, navigation, and checkout flow in mind.</a:t>
            </a:r>
            <a:endParaRPr sz="1500">
              <a:solidFill>
                <a:srgbClr val="A4A4A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I also made variations for the home screen paper wireframe to the right focus on optimizing the browsing experience for users.</a:t>
            </a:r>
            <a:endParaRPr sz="1500">
              <a:solidFill>
                <a:srgbClr val="A4A4A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5830075" y="1833000"/>
            <a:ext cx="169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paper wireframes including five different versions of the same screen and one image of the new, refined version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325" y="172350"/>
            <a:ext cx="4541100" cy="23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200" y="2540850"/>
            <a:ext cx="4577224" cy="23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223975" y="1522550"/>
            <a:ext cx="32829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Moving from paper to digital wireframes made it easy to understand how the redesign could help address user pain points and improve the user experience.</a:t>
            </a:r>
            <a:endParaRPr sz="1500">
              <a:solidFill>
                <a:srgbClr val="A4A4A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Prioritizing filtering options in the menu itself, and visual element placement on the home page was a key part of my strategy.</a:t>
            </a:r>
            <a:endParaRPr sz="1500">
              <a:solidFill>
                <a:srgbClr val="A4A4A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506850" y="1208725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5363575" y="1833000"/>
            <a:ext cx="18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8030375" y="2520000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25" y="718225"/>
            <a:ext cx="4510224" cy="35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 screen size variation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517675" y="1522550"/>
            <a:ext cx="24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3506850" y="1208725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5363575" y="1833000"/>
            <a:ext cx="18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8030375" y="2520000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75" y="1166175"/>
            <a:ext cx="7908099" cy="36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78025" y="1078450"/>
            <a:ext cx="3630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To create a low-fidelity prototype, I have connected all of the screens involved in the primary user flow that contained adding an item to the cart and checking out.</a:t>
            </a:r>
            <a:endParaRPr sz="1500">
              <a:solidFill>
                <a:srgbClr val="A4A4A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At this point, I had conducted a usability study about things like placement of buttons and page organization. I implemented several suggestions in places that addressed the identified user pain points.</a:t>
            </a:r>
            <a:endParaRPr sz="1500">
              <a:solidFill>
                <a:srgbClr val="A4A4A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401" y="1433525"/>
            <a:ext cx="4842299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532875" y="1050575"/>
            <a:ext cx="78735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696969"/>
                </a:solidFill>
                <a:highlight>
                  <a:srgbClr val="FFFFFF"/>
                </a:highlight>
              </a:rPr>
              <a:t>Study type: </a:t>
            </a:r>
            <a:r>
              <a:rPr lang="en" sz="1500">
                <a:solidFill>
                  <a:srgbClr val="696969"/>
                </a:solidFill>
              </a:rPr>
              <a:t>Moderated usability study, </a:t>
            </a:r>
            <a:r>
              <a:rPr b="1" i="1" lang="en" sz="1500">
                <a:solidFill>
                  <a:srgbClr val="696969"/>
                </a:solidFill>
                <a:highlight>
                  <a:srgbClr val="FFFFFF"/>
                </a:highlight>
              </a:rPr>
              <a:t>Locations: </a:t>
            </a: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Online, </a:t>
            </a:r>
            <a:r>
              <a:rPr b="1" i="1" lang="en" sz="1500">
                <a:solidFill>
                  <a:srgbClr val="696969"/>
                </a:solidFill>
                <a:highlight>
                  <a:srgbClr val="FFFFFF"/>
                </a:highlight>
              </a:rPr>
              <a:t>Participants:</a:t>
            </a:r>
            <a:endParaRPr b="1" i="1" sz="1500">
              <a:solidFill>
                <a:srgbClr val="69696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5 </a:t>
            </a: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participants, </a:t>
            </a:r>
            <a:r>
              <a:rPr b="1" i="1" lang="en" sz="1500">
                <a:solidFill>
                  <a:srgbClr val="696969"/>
                </a:solidFill>
                <a:highlight>
                  <a:srgbClr val="FFFFFF"/>
                </a:highlight>
              </a:rPr>
              <a:t>Length: </a:t>
            </a: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15-20 minutes</a:t>
            </a:r>
            <a:endParaRPr sz="1500">
              <a:solidFill>
                <a:srgbClr val="69696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9696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4984525" y="2568500"/>
            <a:ext cx="3336000" cy="1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696969"/>
                </a:solidFill>
                <a:highlight>
                  <a:srgbClr val="FFFFFF"/>
                </a:highlight>
              </a:rPr>
              <a:t>Need for Icon</a:t>
            </a:r>
            <a:endParaRPr b="1" i="1" sz="1500">
              <a:solidFill>
                <a:srgbClr val="69696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The text-only approach for Sign-in and Cart was not enough for the users, they needed icons next to the texting as well</a:t>
            </a:r>
            <a:endParaRPr sz="1500">
              <a:solidFill>
                <a:srgbClr val="69696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4984525" y="319832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456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963300" y="2180850"/>
            <a:ext cx="33360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696969"/>
                </a:solidFill>
              </a:rPr>
              <a:t>Interface</a:t>
            </a:r>
            <a:endParaRPr b="1" i="1" sz="1500">
              <a:solidFill>
                <a:srgbClr val="69696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96969"/>
                </a:solidFill>
              </a:rPr>
              <a:t>The desktop layout needs a redesign with smaller texts and elements.</a:t>
            </a:r>
            <a:endParaRPr sz="1500">
              <a:solidFill>
                <a:srgbClr val="69696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650325" y="25022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963300" y="3315100"/>
            <a:ext cx="3336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rgbClr val="696969"/>
                </a:solidFill>
              </a:rPr>
              <a:t>Feedback on Cart</a:t>
            </a:r>
            <a:endParaRPr b="1" i="1" sz="1500">
              <a:solidFill>
                <a:srgbClr val="69696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</a:rPr>
              <a:t>Users needed further visual key when the cart contains an item.</a:t>
            </a:r>
            <a:endParaRPr sz="1500">
              <a:solidFill>
                <a:srgbClr val="69696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650325" y="337687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A85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1" name="Google Shape;221;p32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139025" y="1250000"/>
            <a:ext cx="3274500" cy="4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Based on the insights from the usability study, I made changes to improve the visibility of the state of user process. Some of the changes I made were adding icons to the Cart, change the icon color of the Cart and its texting to bold when an item is added to it, and display a Checkout button under the cart. This allowed users more easily perceive the state of their order.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33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cap="flat" cmpd="sng" w="28575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33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763" y="1438300"/>
            <a:ext cx="2237724" cy="26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525" y="1438300"/>
            <a:ext cx="2278350" cy="26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517675" y="1522550"/>
            <a:ext cx="24213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To make the checkout flow even easier for users, I added a login button that allowed users to sign in in the midst of the checkout process and use saved data filling in the fields automatically.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34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cap="flat" cmpd="sng" w="28575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4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650" y="1321750"/>
            <a:ext cx="2138750" cy="33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250" y="1321750"/>
            <a:ext cx="2138750" cy="33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890250" y="27019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2953850" y="2723775"/>
            <a:ext cx="11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7160550" y="2757950"/>
            <a:ext cx="11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950" y="1584925"/>
            <a:ext cx="2247624" cy="25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14" y="1584925"/>
            <a:ext cx="2247626" cy="258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925" y="3009475"/>
            <a:ext cx="3043301" cy="16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2924" y="1078450"/>
            <a:ext cx="3043294" cy="17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1231075" y="1487575"/>
            <a:ext cx="42060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4A4A4"/>
                </a:solidFill>
                <a:highlight>
                  <a:srgbClr val="FFFFFF"/>
                </a:highlight>
              </a:rPr>
              <a:t>Floresco is a florist’s webshop that offers hand-made bouquets for different occasions (birthday, engagement, wedding or any other). Floresco’s goal to make filtering and finding a bouquet easy for all types of users. Floresco is a florist’s webshop that offers hand-made bouquets for different occasions (birthday, engagement, wedding or any other). Floresco’s goal to make filtering and finding a bouquet easy for all types of users.</a:t>
            </a:r>
            <a:endParaRPr b="1" sz="6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/>
        </p:nvSpPr>
        <p:spPr>
          <a:xfrm>
            <a:off x="1231075" y="3172985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June 2023 to Augusr 2023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643388" y="3299236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610514" y="17522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075" y="524351"/>
            <a:ext cx="3446100" cy="41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/>
        </p:nvSpPr>
        <p:spPr>
          <a:xfrm>
            <a:off x="501975" y="130475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532875" y="1793800"/>
            <a:ext cx="22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6011725" y="2110050"/>
            <a:ext cx="13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00" y="1148025"/>
            <a:ext cx="8389199" cy="34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711325" y="1917800"/>
            <a:ext cx="204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 I used headings with enlarged sizes and medium weight text for clear visual hierarchy</a:t>
            </a:r>
            <a:endParaRPr sz="1200"/>
          </a:p>
        </p:txBody>
      </p:sp>
      <p:sp>
        <p:nvSpPr>
          <p:cNvPr id="275" name="Google Shape;275;p37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3368925" y="1917800"/>
            <a:ext cx="204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Used alt texts available for every element to help screen reader access.</a:t>
            </a:r>
            <a:endParaRPr sz="1200"/>
          </a:p>
        </p:txBody>
      </p:sp>
      <p:sp>
        <p:nvSpPr>
          <p:cNvPr id="277" name="Google Shape;277;p37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6026525" y="1917800"/>
            <a:ext cx="20490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Used landmarks to help users who rely on assistive technologies to be able to traverse the site more easily.</a:t>
            </a:r>
            <a:endParaRPr sz="1200"/>
          </a:p>
        </p:txBody>
      </p:sp>
      <p:sp>
        <p:nvSpPr>
          <p:cNvPr id="279" name="Google Shape;279;p37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6368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8" name="Google Shape;288;p38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301200" y="2237975"/>
            <a:ext cx="38925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The target users in the usability of the hi-fi prototype shared that the design was intuitive to navigate, the many options for different occasions helped the ordering process to become quicker, and the changes of the text properties achieved a clearer visual hierarchy.</a:t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 txBox="1"/>
          <p:nvPr/>
        </p:nvSpPr>
        <p:spPr>
          <a:xfrm>
            <a:off x="4495800" y="2237975"/>
            <a:ext cx="3446100" cy="25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96969"/>
                </a:solidFill>
              </a:rPr>
              <a:t>I learned that more user testing helps getting more insights on user needs and understanding of their pain points, and even the smallest changes can have a huge impact on user experience.</a:t>
            </a:r>
            <a:endParaRPr sz="1500">
              <a:solidFill>
                <a:srgbClr val="69696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/>
          <p:nvPr/>
        </p:nvSpPr>
        <p:spPr>
          <a:xfrm>
            <a:off x="679050" y="1660250"/>
            <a:ext cx="234394" cy="260801"/>
          </a:xfrm>
          <a:custGeom>
            <a:rect b="b" l="l" r="r" t="t"/>
            <a:pathLst>
              <a:path extrusionOk="0" h="1045" w="941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39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00" name="Google Shape;300;p39"/>
            <p:cNvSpPr/>
            <p:nvPr/>
          </p:nvSpPr>
          <p:spPr>
            <a:xfrm>
              <a:off x="420350" y="238125"/>
              <a:ext cx="6779275" cy="5238750"/>
            </a:xfrm>
            <a:custGeom>
              <a:rect b="b" l="l" r="r" t="t"/>
              <a:pathLst>
                <a:path extrusionOk="0" h="209550" w="271171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4118525" y="162550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4118525" y="2444600"/>
              <a:ext cx="2157675" cy="768075"/>
            </a:xfrm>
            <a:custGeom>
              <a:rect b="b" l="l" r="r" t="t"/>
              <a:pathLst>
                <a:path extrusionOk="0" h="30723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4118525" y="326815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0"/>
          <p:cNvSpPr txBox="1"/>
          <p:nvPr/>
        </p:nvSpPr>
        <p:spPr>
          <a:xfrm>
            <a:off x="711325" y="1917800"/>
            <a:ext cx="2049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Conduct follow-up usability testing on the released website.</a:t>
            </a:r>
            <a:endParaRPr sz="1200"/>
          </a:p>
        </p:txBody>
      </p:sp>
      <p:sp>
        <p:nvSpPr>
          <p:cNvPr id="311" name="Google Shape;311;p40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0"/>
          <p:cNvSpPr txBox="1"/>
          <p:nvPr/>
        </p:nvSpPr>
        <p:spPr>
          <a:xfrm>
            <a:off x="3368925" y="1917800"/>
            <a:ext cx="204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 Identify any additional areas of user needs and ideate on new features.</a:t>
            </a:r>
            <a:endParaRPr sz="1200"/>
          </a:p>
        </p:txBody>
      </p:sp>
      <p:sp>
        <p:nvSpPr>
          <p:cNvPr id="313" name="Google Shape;313;p40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4" name="Google Shape;314;p40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1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1"/>
          <p:cNvSpPr txBox="1"/>
          <p:nvPr/>
        </p:nvSpPr>
        <p:spPr>
          <a:xfrm>
            <a:off x="919075" y="2461800"/>
            <a:ext cx="71361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FloralFusion app! If you’d like to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n.komal@iitg.ac.in</a:t>
            </a: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LinkedIn: </a:t>
            </a:r>
            <a:r>
              <a:rPr lang="en" u="sng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https://www.linkedin.com/in/komalnirania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1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/>
          <p:nvPr/>
        </p:nvSpPr>
        <p:spPr>
          <a:xfrm>
            <a:off x="4361825" y="1734124"/>
            <a:ext cx="250599" cy="249449"/>
          </a:xfrm>
          <a:custGeom>
            <a:rect b="b" l="l" r="r" t="t"/>
            <a:pathLst>
              <a:path extrusionOk="0" h="962" w="964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517675" y="2237975"/>
            <a:ext cx="344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</a:rPr>
              <a:t>Design a flower ordering flow for a florist.</a:t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4572000" y="2237975"/>
            <a:ext cx="3446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</a:rPr>
              <a:t>Design a flower ordering flow that is user-friendly, has many filternig options, provides clear navigation and a fast checkout process.</a:t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517675" y="2237975"/>
            <a:ext cx="344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</a:rPr>
              <a:t>UX designer leading the FloralFusion webpage design.</a:t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3289975" y="2237975"/>
            <a:ext cx="5879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             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952500" marR="9525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Conducting user research and</a:t>
            </a:r>
            <a:endParaRPr sz="1500">
              <a:solidFill>
                <a:srgbClr val="A4A4A4"/>
              </a:solidFill>
              <a:highlight>
                <a:srgbClr val="FFFFFF"/>
              </a:highlight>
            </a:endParaRPr>
          </a:p>
          <a:p>
            <a:pPr indent="0" lvl="0" marL="952500" marR="9525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competitive audit, paper and digital wireframing, low and high-fidelity prototyping, conducting usability studies, accounting for accessibility, iterating on designs and making the design responsive.</a:t>
            </a:r>
            <a:endParaRPr sz="1500">
              <a:solidFill>
                <a:srgbClr val="A4A4A4"/>
              </a:solidFill>
              <a:highlight>
                <a:srgbClr val="FFFFFF"/>
              </a:highlight>
            </a:endParaRPr>
          </a:p>
          <a:p>
            <a:pPr indent="0" lvl="0" marL="952500" marR="952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9696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645441" y="1662440"/>
            <a:ext cx="257757" cy="256421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46856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4335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4" name="Google Shape;114;p2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042650" y="2199225"/>
            <a:ext cx="75375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952500" marR="952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  <a:highlight>
                  <a:srgbClr val="FFFFFF"/>
                </a:highlight>
              </a:rPr>
              <a:t>I conducted user research and a competitive audit to understand the target users. I made empathy maps based on research to better understand their needs. I discovered that many users need quick filtering by occasion categories to quickly find bouquets according to the purpose of gift giving. I have also discovered that they need some further alternative choices to the chosen bouquet helping the final decision.</a:t>
            </a:r>
            <a:endParaRPr sz="1500">
              <a:solidFill>
                <a:srgbClr val="A4A4A4"/>
              </a:solidFill>
              <a:highlight>
                <a:srgbClr val="FFFFFF"/>
              </a:highlight>
            </a:endParaRPr>
          </a:p>
          <a:p>
            <a:pPr indent="0" lvl="0" marL="952500" marR="952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96969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4373201" y="1744926"/>
            <a:ext cx="227849" cy="227849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Filters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441475" y="2522475"/>
            <a:ext cx="1872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9AA0A6"/>
                </a:solidFill>
              </a:rPr>
              <a:t>Shopping a bouquet comes from many purposes, that should be easily identifiable through quick filtering options.</a:t>
            </a:r>
            <a:endParaRPr sz="1500">
              <a:solidFill>
                <a:srgbClr val="9AA0A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258271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Interaction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2582725" y="2522475"/>
            <a:ext cx="18726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A4A4A4"/>
                </a:solidFill>
              </a:rPr>
              <a:t>Build trust with clear structure, obvious action buttons, and options to change anything at any point.</a:t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72396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Navigation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723969" y="2522475"/>
            <a:ext cx="187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AA0A6"/>
                </a:solidFill>
                <a:highlight>
                  <a:srgbClr val="FFFFFF"/>
                </a:highlight>
              </a:rPr>
              <a:t>Users need to know where they are in the process but have an option to start over at any time.</a:t>
            </a:r>
            <a:endParaRPr sz="1200">
              <a:solidFill>
                <a:srgbClr val="9AA0A6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6865219" y="2522475"/>
            <a:ext cx="18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6" name="Google Shape;136;p23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b="1"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Greta</a:t>
            </a:r>
            <a:endParaRPr b="1"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24375" y="1512200"/>
            <a:ext cx="3328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Greta is a good friend who loves to give unique bouquets to their friends, who needs an option to find hand-made creations from flowers because they want to surprise and remind them how special their friends are.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50" y="1230850"/>
            <a:ext cx="5294149" cy="2868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6011725" y="2294700"/>
            <a:ext cx="13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user journey map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517675" y="1522550"/>
            <a:ext cx="2421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I created a user journey map of Greta’s experience that revealed possible pain points and improvement opportunities.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875" y="1003975"/>
            <a:ext cx="4996750" cy="33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